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71" r:id="rId2"/>
    <p:sldId id="382" r:id="rId3"/>
    <p:sldId id="376" r:id="rId4"/>
    <p:sldId id="375" r:id="rId5"/>
    <p:sldId id="372" r:id="rId6"/>
    <p:sldId id="381" r:id="rId7"/>
    <p:sldId id="383" r:id="rId8"/>
    <p:sldId id="384" r:id="rId9"/>
    <p:sldId id="385" r:id="rId10"/>
    <p:sldId id="373" r:id="rId11"/>
    <p:sldId id="380" r:id="rId12"/>
    <p:sldId id="377" r:id="rId13"/>
    <p:sldId id="257" r:id="rId14"/>
    <p:sldId id="379" r:id="rId15"/>
    <p:sldId id="353" r:id="rId16"/>
    <p:sldId id="355" r:id="rId17"/>
    <p:sldId id="347" r:id="rId18"/>
    <p:sldId id="350" r:id="rId19"/>
    <p:sldId id="352" r:id="rId20"/>
    <p:sldId id="358" r:id="rId21"/>
    <p:sldId id="359" r:id="rId22"/>
    <p:sldId id="363" r:id="rId23"/>
    <p:sldId id="370" r:id="rId24"/>
    <p:sldId id="341" r:id="rId25"/>
    <p:sldId id="342" r:id="rId26"/>
    <p:sldId id="343" r:id="rId27"/>
    <p:sldId id="344" r:id="rId28"/>
    <p:sldId id="366" r:id="rId29"/>
    <p:sldId id="346" r:id="rId30"/>
    <p:sldId id="364" r:id="rId31"/>
    <p:sldId id="365" r:id="rId32"/>
    <p:sldId id="368" r:id="rId33"/>
    <p:sldId id="335" r:id="rId34"/>
    <p:sldId id="369" r:id="rId35"/>
  </p:sldIdLst>
  <p:sldSz cx="9144000" cy="6858000" type="screen4x3"/>
  <p:notesSz cx="6858000" cy="9144000"/>
  <p:defaultTextStyle>
    <a:defPPr>
      <a:defRPr lang="en-Z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356" autoAdjust="0"/>
    <p:restoredTop sz="93740" autoAdjust="0"/>
  </p:normalViewPr>
  <p:slideViewPr>
    <p:cSldViewPr>
      <p:cViewPr varScale="1">
        <p:scale>
          <a:sx n="73" d="100"/>
          <a:sy n="73" d="100"/>
        </p:scale>
        <p:origin x="-10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5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162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E68BE0-82BB-41FE-B997-BD286DCC3FC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CACB72-E5F9-428E-9D12-8DE1DE6A916A}" type="slidenum">
              <a:rPr lang="en-US"/>
              <a:pPr/>
              <a:t>1</a:t>
            </a:fld>
            <a:endParaRPr lang="en-US"/>
          </a:p>
        </p:txBody>
      </p:sp>
      <p:sp>
        <p:nvSpPr>
          <p:cNvPr id="1648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C048EE-3ABD-4123-8BFA-11592CEBF616}" type="slidenum">
              <a:rPr lang="en-US"/>
              <a:pPr/>
              <a:t>2</a:t>
            </a:fld>
            <a:endParaRPr lang="en-US"/>
          </a:p>
        </p:txBody>
      </p:sp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4165600" y="0"/>
            <a:ext cx="31813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4165600" y="8686800"/>
            <a:ext cx="31813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7806" tIns="43133" rIns="87806" bIns="43133" anchor="b"/>
          <a:lstStyle/>
          <a:p>
            <a:pPr algn="r" defTabSz="885825" eaLnBrk="0" hangingPunct="0"/>
            <a:r>
              <a:rPr lang="en-US" sz="1200">
                <a:latin typeface="Times" charset="0"/>
              </a:rPr>
              <a:t>12</a:t>
            </a:r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0" y="8686800"/>
            <a:ext cx="3184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2277" name="Rectangle 5"/>
          <p:cNvSpPr>
            <a:spLocks noChangeArrowheads="1"/>
          </p:cNvSpPr>
          <p:nvPr/>
        </p:nvSpPr>
        <p:spPr bwMode="auto">
          <a:xfrm>
            <a:off x="0" y="0"/>
            <a:ext cx="3184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2278" name="Rectangle 6"/>
          <p:cNvSpPr>
            <a:spLocks noRot="1" noChangeArrowheads="1" noTextEdit="1"/>
          </p:cNvSpPr>
          <p:nvPr>
            <p:ph type="sldImg"/>
          </p:nvPr>
        </p:nvSpPr>
        <p:spPr>
          <a:ln w="12700" cap="flat"/>
        </p:spPr>
      </p:sp>
      <p:sp>
        <p:nvSpPr>
          <p:cNvPr id="1822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85838" y="4343400"/>
            <a:ext cx="5030787" cy="4114800"/>
          </a:xfrm>
          <a:ln/>
        </p:spPr>
        <p:txBody>
          <a:bodyPr lIns="87806" tIns="43133" rIns="87806" bIns="4313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4CC41-08FC-49C5-A0ED-2061BE3B6038}" type="slidenum">
              <a:rPr lang="en-US"/>
              <a:pPr/>
              <a:t>5</a:t>
            </a:fld>
            <a:endParaRPr lang="en-US"/>
          </a:p>
        </p:txBody>
      </p:sp>
      <p:sp>
        <p:nvSpPr>
          <p:cNvPr id="1669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A84F36-C9C0-465E-9EEF-A64DA0137B71}" type="slidenum">
              <a:rPr lang="en-US"/>
              <a:pPr/>
              <a:t>10</a:t>
            </a:fld>
            <a:endParaRPr lang="en-US"/>
          </a:p>
        </p:txBody>
      </p:sp>
      <p:sp>
        <p:nvSpPr>
          <p:cNvPr id="1689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DB6F5A-85E3-4553-A9C5-D712084721EC}" type="slidenum">
              <a:rPr lang="en-US"/>
              <a:pPr/>
              <a:t>12</a:t>
            </a:fld>
            <a:endParaRPr lang="en-US"/>
          </a:p>
        </p:txBody>
      </p:sp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4165600" y="0"/>
            <a:ext cx="31813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4165600" y="8686800"/>
            <a:ext cx="31813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7806" tIns="43133" rIns="87806" bIns="43133" anchor="b"/>
          <a:lstStyle/>
          <a:p>
            <a:pPr algn="r" defTabSz="885825" eaLnBrk="0" hangingPunct="0"/>
            <a:r>
              <a:rPr lang="en-US" sz="1200">
                <a:latin typeface="Times" charset="0"/>
              </a:rPr>
              <a:t>12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8686800"/>
            <a:ext cx="3184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0" y="0"/>
            <a:ext cx="3184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5110" name="Rectangle 6"/>
          <p:cNvSpPr>
            <a:spLocks noRot="1" noChangeArrowheads="1" noTextEdit="1"/>
          </p:cNvSpPr>
          <p:nvPr>
            <p:ph type="sldImg"/>
          </p:nvPr>
        </p:nvSpPr>
        <p:spPr>
          <a:ln w="12700" cap="flat"/>
        </p:spPr>
      </p:sp>
      <p:sp>
        <p:nvSpPr>
          <p:cNvPr id="1751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85838" y="4343400"/>
            <a:ext cx="5030787" cy="4114800"/>
          </a:xfrm>
          <a:ln/>
        </p:spPr>
        <p:txBody>
          <a:bodyPr lIns="87806" tIns="43133" rIns="87806" bIns="4313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602C50-E05D-4281-8264-8429E3C07400}" type="slidenum">
              <a:rPr lang="en-US"/>
              <a:pPr/>
              <a:t>14</a:t>
            </a:fld>
            <a:endParaRPr lang="en-US"/>
          </a:p>
        </p:txBody>
      </p:sp>
      <p:sp>
        <p:nvSpPr>
          <p:cNvPr id="178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2464EB-CA8C-4B46-9316-691DFB14B93E}" type="slidenum">
              <a:rPr lang="en-US"/>
              <a:pPr/>
              <a:t>16</a:t>
            </a:fld>
            <a:endParaRPr lang="en-US"/>
          </a:p>
        </p:txBody>
      </p:sp>
      <p:sp>
        <p:nvSpPr>
          <p:cNvPr id="1146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65CE36-3216-4E1C-8D49-E51EDA3EB46B}" type="slidenum">
              <a:rPr lang="en-US"/>
              <a:pPr/>
              <a:t>23</a:t>
            </a:fld>
            <a:endParaRPr lang="en-US"/>
          </a:p>
        </p:txBody>
      </p:sp>
      <p:sp>
        <p:nvSpPr>
          <p:cNvPr id="1628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74817A-60F2-477F-932F-6AFEA928F386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BF7587-4B74-49E3-9AB3-779C6E879699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F123C-D319-4C81-AFD9-108BF407EAF1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4BB73-1CC1-4228-BA41-7B5B233B2B68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D5D05-FEC8-4702-828C-3957040F453B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C3AEE7-22A1-42D0-9134-BAB67759E8C8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31DD39-8409-4A83-96FF-AD0E35DD62A2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C0256-061F-496F-BF9B-1627817D3954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51DE3C-6F39-4B48-83F3-8FCCF423189A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72CC96-6A21-45A0-BB19-DB2F16193F27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D9D86-6518-4085-8E8B-F3A543574C86}" type="slidenum">
              <a:rPr lang="en-ZA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text styles</a:t>
            </a:r>
          </a:p>
          <a:p>
            <a:pPr lvl="1"/>
            <a:r>
              <a:rPr lang="en-ZA" smtClean="0"/>
              <a:t>Second level</a:t>
            </a:r>
          </a:p>
          <a:p>
            <a:pPr lvl="2"/>
            <a:r>
              <a:rPr lang="en-ZA" smtClean="0"/>
              <a:t>Third level</a:t>
            </a:r>
          </a:p>
          <a:p>
            <a:pPr lvl="3"/>
            <a:r>
              <a:rPr lang="en-ZA" smtClean="0"/>
              <a:t>Fourth level</a:t>
            </a:r>
          </a:p>
          <a:p>
            <a:pPr lvl="4"/>
            <a:r>
              <a:rPr lang="en-ZA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Z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Z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0E72275-0751-41AE-97D3-C0EA21CDB080}" type="slidenum">
              <a:rPr lang="en-ZA"/>
              <a:pPr/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838200" y="990600"/>
            <a:ext cx="76962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3300"/>
                </a:solidFill>
                <a:latin typeface="Verdana" pitchFamily="34" charset="0"/>
              </a:rPr>
              <a:t>Ekman Theory …and vertical advection in the ocean</a:t>
            </a:r>
          </a:p>
          <a:p>
            <a:endParaRPr lang="en-US" sz="2400" b="1">
              <a:solidFill>
                <a:srgbClr val="FF3300"/>
              </a:solidFill>
              <a:latin typeface="Verdana" pitchFamily="34" charset="0"/>
            </a:endParaRPr>
          </a:p>
          <a:p>
            <a:r>
              <a:rPr lang="en-US" sz="2400" b="1">
                <a:solidFill>
                  <a:srgbClr val="FF3300"/>
                </a:solidFill>
                <a:latin typeface="Verdana" pitchFamily="34" charset="0"/>
              </a:rPr>
              <a:t>     </a:t>
            </a:r>
            <a:endParaRPr lang="en-US" sz="2400" b="1">
              <a:solidFill>
                <a:srgbClr val="0000FF"/>
              </a:solidFill>
              <a:latin typeface="Verdana" pitchFamily="34" charset="0"/>
            </a:endParaRPr>
          </a:p>
          <a:p>
            <a:endParaRPr lang="en-US" sz="2400" b="1">
              <a:solidFill>
                <a:srgbClr val="0000FF"/>
              </a:solidFill>
              <a:latin typeface="Verdana" pitchFamily="34" charset="0"/>
            </a:endParaRPr>
          </a:p>
          <a:p>
            <a:r>
              <a:rPr lang="en-US" sz="2400" b="1">
                <a:solidFill>
                  <a:srgbClr val="0000FF"/>
                </a:solidFill>
                <a:latin typeface="Verdana" pitchFamily="34" charset="0"/>
              </a:rPr>
              <a:t>COASTAL UPWELLING and DOWNWELLING</a:t>
            </a:r>
            <a:r>
              <a:rPr lang="en-US" sz="2400" b="1">
                <a:latin typeface="Verdana" pitchFamily="34" charset="0"/>
              </a:rPr>
              <a:t> </a:t>
            </a:r>
          </a:p>
          <a:p>
            <a:endParaRPr lang="en-US" sz="2400" b="1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FG08_11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5225" y="1736725"/>
            <a:ext cx="5438775" cy="4213225"/>
          </a:xfrm>
          <a:prstGeom prst="rect">
            <a:avLst/>
          </a:prstGeom>
          <a:noFill/>
        </p:spPr>
      </p:pic>
      <p:pic>
        <p:nvPicPr>
          <p:cNvPr id="167939" name="Picture 3" descr="FG08_11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388" y="809625"/>
            <a:ext cx="4067175" cy="3771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East meets West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9204" name="Group 4"/>
          <p:cNvGrpSpPr>
            <a:grpSpLocks/>
          </p:cNvGrpSpPr>
          <p:nvPr/>
        </p:nvGrpSpPr>
        <p:grpSpPr bwMode="auto">
          <a:xfrm>
            <a:off x="611188" y="1216025"/>
            <a:ext cx="7740650" cy="5641975"/>
            <a:chOff x="68" y="38"/>
            <a:chExt cx="5647" cy="4631"/>
          </a:xfrm>
        </p:grpSpPr>
        <p:sp>
          <p:nvSpPr>
            <p:cNvPr id="179205" name="Text Box 5"/>
            <p:cNvSpPr txBox="1">
              <a:spLocks noChangeArrowheads="1"/>
            </p:cNvSpPr>
            <p:nvPr/>
          </p:nvSpPr>
          <p:spPr bwMode="auto">
            <a:xfrm>
              <a:off x="68" y="3843"/>
              <a:ext cx="5647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>
                  <a:latin typeface="Comic Sans MS" pitchFamily="66" charset="0"/>
                </a:rPr>
                <a:t>False-colour thermal infrared image portraying sea surface temperature of marine environment around southern Africa (Source: NOAA-16)</a:t>
              </a:r>
              <a:endParaRPr lang="en-GB" sz="2000">
                <a:latin typeface="Comic Sans MS" pitchFamily="66" charset="0"/>
              </a:endParaRPr>
            </a:p>
          </p:txBody>
        </p:sp>
        <p:pic>
          <p:nvPicPr>
            <p:cNvPr id="179206" name="Picture 6" descr="sa030515-at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9" y="38"/>
              <a:ext cx="4217" cy="3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74084" name="Picture 4"/>
          <p:cNvPicPr>
            <a:picLocks noChangeArrowheads="1"/>
          </p:cNvPicPr>
          <p:nvPr/>
        </p:nvPicPr>
        <p:blipFill>
          <a:blip r:embed="rId3" cstate="print"/>
          <a:srcRect l="33511" t="49481"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Eastern vs Western Boundary currents</a:t>
            </a: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646238"/>
            <a:ext cx="8135937" cy="4591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Annual  mean temperature (�C) at 150 meters depth"/>
          <p:cNvPicPr>
            <a:picLocks noChangeAspect="1" noChangeArrowheads="1"/>
          </p:cNvPicPr>
          <p:nvPr/>
        </p:nvPicPr>
        <p:blipFill>
          <a:blip r:embed="rId3" cstate="print"/>
          <a:srcRect b="13725"/>
          <a:stretch>
            <a:fillRect/>
          </a:stretch>
        </p:blipFill>
        <p:spPr bwMode="auto">
          <a:xfrm>
            <a:off x="3657600" y="3019425"/>
            <a:ext cx="5176838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5" name="Picture 3" descr="Annual  mean temperature (�C) at  the surface"/>
          <p:cNvPicPr>
            <a:picLocks noChangeAspect="1" noChangeArrowheads="1"/>
          </p:cNvPicPr>
          <p:nvPr/>
        </p:nvPicPr>
        <p:blipFill>
          <a:blip r:embed="rId4" cstate="print"/>
          <a:srcRect t="7843" b="17647"/>
          <a:stretch>
            <a:fillRect/>
          </a:stretch>
        </p:blipFill>
        <p:spPr bwMode="auto">
          <a:xfrm>
            <a:off x="3657600" y="304800"/>
            <a:ext cx="5176838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6" name="Text Box 4"/>
          <p:cNvSpPr txBox="1">
            <a:spLocks noChangeArrowheads="1"/>
          </p:cNvSpPr>
          <p:nvPr/>
        </p:nvSpPr>
        <p:spPr bwMode="auto">
          <a:xfrm>
            <a:off x="955675" y="1752600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Verdana" pitchFamily="34" charset="0"/>
              </a:rPr>
              <a:t>Surface</a:t>
            </a:r>
          </a:p>
        </p:txBody>
      </p:sp>
      <p:sp>
        <p:nvSpPr>
          <p:cNvPr id="177157" name="Text Box 5"/>
          <p:cNvSpPr txBox="1">
            <a:spLocks noChangeArrowheads="1"/>
          </p:cNvSpPr>
          <p:nvPr/>
        </p:nvSpPr>
        <p:spPr bwMode="auto">
          <a:xfrm>
            <a:off x="381000" y="44958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Verdana" pitchFamily="34" charset="0"/>
              </a:rPr>
              <a:t>150 meter depth</a:t>
            </a:r>
          </a:p>
        </p:txBody>
      </p:sp>
      <p:sp>
        <p:nvSpPr>
          <p:cNvPr id="177158" name="Text Box 6"/>
          <p:cNvSpPr txBox="1">
            <a:spLocks noChangeArrowheads="1"/>
          </p:cNvSpPr>
          <p:nvPr/>
        </p:nvSpPr>
        <p:spPr bwMode="auto">
          <a:xfrm>
            <a:off x="228600" y="304800"/>
            <a:ext cx="2397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FF"/>
                </a:solidFill>
                <a:latin typeface="Verdana" pitchFamily="34" charset="0"/>
              </a:rPr>
              <a:t>Temperature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60350"/>
            <a:ext cx="7848600" cy="4525963"/>
          </a:xfrm>
        </p:spPr>
        <p:txBody>
          <a:bodyPr/>
          <a:lstStyle/>
          <a:p>
            <a:r>
              <a:rPr lang="en-US"/>
              <a:t>What is meant by the term eastern or western boundary current?</a:t>
            </a:r>
          </a:p>
        </p:txBody>
      </p:sp>
      <p:pic>
        <p:nvPicPr>
          <p:cNvPr id="109572" name="Picture 4" descr="FG08_07"/>
          <p:cNvPicPr>
            <a:picLocks noChangeAspect="1" noChangeArrowheads="1"/>
          </p:cNvPicPr>
          <p:nvPr/>
        </p:nvPicPr>
        <p:blipFill>
          <a:blip r:embed="rId2" cstate="print"/>
          <a:srcRect b="3702"/>
          <a:stretch>
            <a:fillRect/>
          </a:stretch>
        </p:blipFill>
        <p:spPr bwMode="auto">
          <a:xfrm>
            <a:off x="1763713" y="1435100"/>
            <a:ext cx="5256212" cy="4760913"/>
          </a:xfrm>
          <a:prstGeom prst="rect">
            <a:avLst/>
          </a:prstGeom>
          <a:noFill/>
        </p:spPr>
      </p:pic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7432675" y="4589463"/>
            <a:ext cx="5905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539750" y="4652963"/>
            <a:ext cx="7588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W</a:t>
            </a:r>
          </a:p>
        </p:txBody>
      </p:sp>
      <p:pic>
        <p:nvPicPr>
          <p:cNvPr id="109575" name="Picture 7" descr="gyres"/>
          <p:cNvPicPr>
            <a:picLocks noChangeAspect="1" noChangeArrowheads="1"/>
          </p:cNvPicPr>
          <p:nvPr/>
        </p:nvPicPr>
        <p:blipFill>
          <a:blip r:embed="rId3" cstate="print"/>
          <a:srcRect r="30484" b="54497"/>
          <a:stretch>
            <a:fillRect/>
          </a:stretch>
        </p:blipFill>
        <p:spPr bwMode="auto">
          <a:xfrm>
            <a:off x="5364163" y="1801813"/>
            <a:ext cx="3779837" cy="20113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62000"/>
            <a:ext cx="8763000" cy="537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1828800" y="228600"/>
            <a:ext cx="3373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Verdana" pitchFamily="34" charset="0"/>
              </a:rPr>
              <a:t>Sea surface height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333375"/>
            <a:ext cx="7772400" cy="1143000"/>
          </a:xfrm>
        </p:spPr>
        <p:txBody>
          <a:bodyPr/>
          <a:lstStyle/>
          <a:p>
            <a:r>
              <a:rPr lang="en-US" sz="4000"/>
              <a:t>Eastern Boundary Currents</a:t>
            </a:r>
          </a:p>
        </p:txBody>
      </p:sp>
      <p:pic>
        <p:nvPicPr>
          <p:cNvPr id="102403" name="Picture 3" descr="oceancurrents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5800" y="1989138"/>
            <a:ext cx="7772400" cy="4057650"/>
          </a:xfrm>
          <a:noFill/>
          <a:ln/>
        </p:spPr>
      </p:pic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4140200" y="1989138"/>
            <a:ext cx="647700" cy="10080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6300788" y="3644900"/>
            <a:ext cx="647700" cy="1531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1763713" y="2276475"/>
            <a:ext cx="647700" cy="1531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2627313" y="3644900"/>
            <a:ext cx="647700" cy="1531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4211638" y="3644900"/>
            <a:ext cx="647700" cy="1531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3708400" y="2997200"/>
            <a:ext cx="863600" cy="5762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0" name="Text Box 10"/>
          <p:cNvSpPr txBox="1">
            <a:spLocks noChangeArrowheads="1"/>
          </p:cNvSpPr>
          <p:nvPr/>
        </p:nvSpPr>
        <p:spPr bwMode="auto">
          <a:xfrm>
            <a:off x="0" y="188913"/>
            <a:ext cx="23304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Canary (N Atlantic)</a:t>
            </a:r>
          </a:p>
          <a:p>
            <a:r>
              <a:rPr lang="en-US"/>
              <a:t>Benguela (S Atlantic)</a:t>
            </a:r>
          </a:p>
          <a:p>
            <a:r>
              <a:rPr lang="en-US"/>
              <a:t>California (N Pacific)</a:t>
            </a:r>
          </a:p>
          <a:p>
            <a:r>
              <a:rPr lang="en-US"/>
              <a:t>Peru (S Pacific)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5475" name="Picture 3" descr="C06F10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557338"/>
            <a:ext cx="9144000" cy="4721225"/>
          </a:xfrm>
          <a:noFill/>
          <a:ln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Eastern boundary currents are characterized by: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narrow continental shelves, </a:t>
            </a:r>
          </a:p>
        </p:txBody>
      </p:sp>
      <p:pic>
        <p:nvPicPr>
          <p:cNvPr id="107524" name="Picture 4" descr="Fig3-14Rs"/>
          <p:cNvPicPr>
            <a:picLocks noChangeAspect="1" noChangeArrowheads="1"/>
          </p:cNvPicPr>
          <p:nvPr/>
        </p:nvPicPr>
        <p:blipFill>
          <a:blip r:embed="rId2" cstate="print"/>
          <a:srcRect b="5611"/>
          <a:stretch>
            <a:fillRect/>
          </a:stretch>
        </p:blipFill>
        <p:spPr bwMode="auto">
          <a:xfrm>
            <a:off x="1258888" y="2276475"/>
            <a:ext cx="5761037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81252" name="Picture 4"/>
          <p:cNvPicPr>
            <a:picLocks noChangeArrowheads="1"/>
          </p:cNvPicPr>
          <p:nvPr/>
        </p:nvPicPr>
        <p:blipFill>
          <a:blip r:embed="rId3" cstate="print"/>
          <a:srcRect l="33511" t="49481"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Eastern boundary currents are characterized by: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equatorward wind stress, </a:t>
            </a:r>
          </a:p>
        </p:txBody>
      </p:sp>
      <p:pic>
        <p:nvPicPr>
          <p:cNvPr id="119812" name="Picture 4" descr="C06F03a"/>
          <p:cNvPicPr>
            <a:picLocks noChangeAspect="1" noChangeArrowheads="1"/>
          </p:cNvPicPr>
          <p:nvPr/>
        </p:nvPicPr>
        <p:blipFill>
          <a:blip r:embed="rId2" cstate="print"/>
          <a:srcRect l="9763" t="7347" r="10652" b="9529"/>
          <a:stretch>
            <a:fillRect/>
          </a:stretch>
        </p:blipFill>
        <p:spPr bwMode="auto">
          <a:xfrm>
            <a:off x="1763713" y="2147888"/>
            <a:ext cx="5400675" cy="430530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Eastern boundary currents are characterized by: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coastal upwelling, </a:t>
            </a:r>
          </a:p>
        </p:txBody>
      </p:sp>
      <p:pic>
        <p:nvPicPr>
          <p:cNvPr id="120836" name="Picture 4" descr="modis_sst_2001_05_la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350" y="2303463"/>
            <a:ext cx="6372225" cy="3789362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Eastern boundary currents are characterized by: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cool, highly productive coastal waters. </a:t>
            </a:r>
          </a:p>
        </p:txBody>
      </p:sp>
      <p:pic>
        <p:nvPicPr>
          <p:cNvPr id="126980" name="Picture 4" descr="sst&amp;color8mar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3" y="2349500"/>
            <a:ext cx="6011862" cy="4110038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FG08_11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275" y="188913"/>
            <a:ext cx="6775450" cy="6283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333375"/>
            <a:ext cx="7772400" cy="1143000"/>
          </a:xfrm>
        </p:spPr>
        <p:txBody>
          <a:bodyPr/>
          <a:lstStyle/>
          <a:p>
            <a:r>
              <a:rPr lang="en-US"/>
              <a:t>Western Boundary Currents</a:t>
            </a:r>
          </a:p>
        </p:txBody>
      </p:sp>
      <p:pic>
        <p:nvPicPr>
          <p:cNvPr id="96259" name="Picture 3" descr="oceancurrents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5800" y="1989138"/>
            <a:ext cx="7772400" cy="4057650"/>
          </a:xfrm>
          <a:noFill/>
          <a:ln/>
        </p:spPr>
      </p:pic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2987675" y="2205038"/>
            <a:ext cx="647700" cy="15319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5003800" y="3644900"/>
            <a:ext cx="647700" cy="1531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6877050" y="2420938"/>
            <a:ext cx="647700" cy="15319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7308850" y="3789363"/>
            <a:ext cx="647700" cy="15319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3348038" y="3860800"/>
            <a:ext cx="647700" cy="1531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3" descr="C06F10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341438"/>
            <a:ext cx="9144000" cy="4721225"/>
          </a:xfrm>
          <a:noFill/>
          <a:ln/>
        </p:spPr>
      </p:pic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323850" y="476250"/>
            <a:ext cx="8424863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ZA"/>
              <a:t>The current flow pattern in gyres is asymmetrical with </a:t>
            </a:r>
            <a:r>
              <a:rPr lang="en-ZA">
                <a:solidFill>
                  <a:srgbClr val="FF0000"/>
                </a:solidFill>
              </a:rPr>
              <a:t>narrow, deep and swift currents along the basin’s western edge</a:t>
            </a:r>
            <a:r>
              <a:rPr lang="en-ZA"/>
              <a:t> and broad, shallow slower currents along the basin’s eastern edge.</a:t>
            </a:r>
          </a:p>
          <a:p>
            <a:endParaRPr lang="en-US"/>
          </a:p>
        </p:txBody>
      </p:sp>
      <p:grpSp>
        <p:nvGrpSpPr>
          <p:cNvPr id="97287" name="Group 7"/>
          <p:cNvGrpSpPr>
            <a:grpSpLocks/>
          </p:cNvGrpSpPr>
          <p:nvPr/>
        </p:nvGrpSpPr>
        <p:grpSpPr bwMode="auto">
          <a:xfrm>
            <a:off x="1331913" y="3860800"/>
            <a:ext cx="3368675" cy="1514475"/>
            <a:chOff x="839" y="2432"/>
            <a:chExt cx="2122" cy="954"/>
          </a:xfrm>
        </p:grpSpPr>
        <p:sp>
          <p:nvSpPr>
            <p:cNvPr id="97285" name="Text Box 5"/>
            <p:cNvSpPr txBox="1">
              <a:spLocks noChangeArrowheads="1"/>
            </p:cNvSpPr>
            <p:nvPr/>
          </p:nvSpPr>
          <p:spPr bwMode="auto">
            <a:xfrm>
              <a:off x="839" y="2976"/>
              <a:ext cx="2122" cy="41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This deflection is called </a:t>
              </a:r>
            </a:p>
            <a:p>
              <a:r>
                <a:rPr lang="en-US"/>
                <a:t>WESTERN INTENSIFICATION</a:t>
              </a:r>
            </a:p>
          </p:txBody>
        </p:sp>
        <p:sp>
          <p:nvSpPr>
            <p:cNvPr id="97286" name="Line 6"/>
            <p:cNvSpPr>
              <a:spLocks noChangeShapeType="1"/>
            </p:cNvSpPr>
            <p:nvPr/>
          </p:nvSpPr>
          <p:spPr bwMode="auto">
            <a:xfrm flipH="1" flipV="1">
              <a:off x="1338" y="2432"/>
              <a:ext cx="181" cy="5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333375"/>
            <a:ext cx="7561263" cy="60579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ZA" sz="2400"/>
          </a:p>
          <a:p>
            <a:pPr>
              <a:lnSpc>
                <a:spcPct val="80000"/>
              </a:lnSpc>
            </a:pPr>
            <a:r>
              <a:rPr lang="en-ZA" sz="3600"/>
              <a:t>The geostrophic mound is deflected to the western part of the ocean basin because of the eastward rotation of the Earth on its axis – </a:t>
            </a:r>
          </a:p>
          <a:p>
            <a:pPr>
              <a:lnSpc>
                <a:spcPct val="80000"/>
              </a:lnSpc>
            </a:pPr>
            <a:endParaRPr lang="en-ZA" sz="3600"/>
          </a:p>
          <a:p>
            <a:pPr>
              <a:lnSpc>
                <a:spcPct val="80000"/>
              </a:lnSpc>
            </a:pPr>
            <a:r>
              <a:rPr lang="en-ZA" sz="2800">
                <a:solidFill>
                  <a:srgbClr val="FF0000"/>
                </a:solidFill>
              </a:rPr>
              <a:t>THIS IS CALLED WESTERN INTENSIFICATION.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/>
              <a:t>Western Boundary Currents</a:t>
            </a:r>
            <a:br>
              <a:rPr lang="en-US" sz="4000" b="1"/>
            </a:br>
            <a:endParaRPr lang="en-US" sz="4000" b="1"/>
          </a:p>
        </p:txBody>
      </p:sp>
      <p:sp>
        <p:nvSpPr>
          <p:cNvPr id="9933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Flow in the gyres is intensified along the western boundary-- narrow and fast current.</a:t>
            </a:r>
          </a:p>
          <a:p>
            <a:pPr>
              <a:lnSpc>
                <a:spcPct val="90000"/>
              </a:lnSpc>
            </a:pPr>
            <a:r>
              <a:rPr lang="en-US" sz="2400"/>
              <a:t>Has to do with the fact that the earth is rotating.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/>
              <a:t>EXAMPLES - </a:t>
            </a:r>
          </a:p>
          <a:p>
            <a:pPr>
              <a:lnSpc>
                <a:spcPct val="90000"/>
              </a:lnSpc>
            </a:pPr>
            <a:r>
              <a:rPr lang="en-US" sz="2400"/>
              <a:t>Gulf Stream (in the North Atlantic)</a:t>
            </a:r>
          </a:p>
          <a:p>
            <a:pPr>
              <a:lnSpc>
                <a:spcPct val="90000"/>
              </a:lnSpc>
            </a:pPr>
            <a:r>
              <a:rPr lang="en-US" sz="2400"/>
              <a:t>Kuroshio Current (in the North Pacific)</a:t>
            </a:r>
          </a:p>
          <a:p>
            <a:pPr>
              <a:lnSpc>
                <a:spcPct val="90000"/>
              </a:lnSpc>
            </a:pPr>
            <a:r>
              <a:rPr lang="en-US" sz="2400"/>
              <a:t>Brazil Current (in the South Atlantic)</a:t>
            </a:r>
          </a:p>
          <a:p>
            <a:pPr>
              <a:lnSpc>
                <a:spcPct val="90000"/>
              </a:lnSpc>
            </a:pPr>
            <a:r>
              <a:rPr lang="en-US" sz="2400"/>
              <a:t>Eastern Australian Current (in the South Pacific)</a:t>
            </a:r>
          </a:p>
          <a:p>
            <a:pPr>
              <a:lnSpc>
                <a:spcPct val="90000"/>
              </a:lnSpc>
            </a:pPr>
            <a:r>
              <a:rPr lang="en-US" sz="2400"/>
              <a:t>Agulhas Current (in the Indian Ocean)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333375"/>
            <a:ext cx="7772400" cy="1143000"/>
          </a:xfrm>
        </p:spPr>
        <p:txBody>
          <a:bodyPr/>
          <a:lstStyle/>
          <a:p>
            <a:r>
              <a:rPr lang="en-US"/>
              <a:t>Western Boundary Currents</a:t>
            </a:r>
          </a:p>
        </p:txBody>
      </p:sp>
      <p:pic>
        <p:nvPicPr>
          <p:cNvPr id="131075" name="Picture 3" descr="oceancurrents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5800" y="1989138"/>
            <a:ext cx="7772400" cy="4057650"/>
          </a:xfrm>
          <a:noFill/>
          <a:ln/>
        </p:spPr>
      </p:pic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2987675" y="2205038"/>
            <a:ext cx="647700" cy="15319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077" name="Rectangle 5"/>
          <p:cNvSpPr>
            <a:spLocks noChangeArrowheads="1"/>
          </p:cNvSpPr>
          <p:nvPr/>
        </p:nvSpPr>
        <p:spPr bwMode="auto">
          <a:xfrm>
            <a:off x="5003800" y="3644900"/>
            <a:ext cx="647700" cy="1531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auto">
          <a:xfrm>
            <a:off x="6877050" y="2420938"/>
            <a:ext cx="647700" cy="15319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7308850" y="3789363"/>
            <a:ext cx="647700" cy="15319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3348038" y="3860800"/>
            <a:ext cx="647700" cy="1531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33375"/>
            <a:ext cx="8496300" cy="6191250"/>
          </a:xfrm>
        </p:spPr>
        <p:txBody>
          <a:bodyPr/>
          <a:lstStyle/>
          <a:p>
            <a:pPr marL="990600" lvl="1" indent="-533400" algn="l">
              <a:buFontTx/>
              <a:buAutoNum type="arabicPeriod"/>
            </a:pPr>
            <a:r>
              <a:rPr lang="en-ZA" sz="2400"/>
              <a:t>Western boundary currents, which are narrow, deep-reaching, and fast-flowing currents, not unlike jet streams associated with current instability and eddy shedding; </a:t>
            </a:r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2" cstate="print"/>
          <a:srcRect l="3935" r="5518"/>
          <a:stretch>
            <a:fillRect/>
          </a:stretch>
        </p:blipFill>
        <p:spPr bwMode="auto">
          <a:xfrm>
            <a:off x="1763713" y="1989138"/>
            <a:ext cx="6299200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3061" name="Picture 5" descr="C10F08a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4463" y="1844675"/>
            <a:ext cx="8748712" cy="388778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33375"/>
            <a:ext cx="8496300" cy="6191250"/>
          </a:xfrm>
        </p:spPr>
        <p:txBody>
          <a:bodyPr/>
          <a:lstStyle/>
          <a:p>
            <a:pPr marL="990600" lvl="1" indent="-533400" algn="l">
              <a:buFontTx/>
              <a:buAutoNum type="arabicPeriod"/>
            </a:pPr>
            <a:r>
              <a:rPr lang="en-ZA"/>
              <a:t>Western boundary currents poor in nutrients and general productivity.</a:t>
            </a:r>
          </a:p>
        </p:txBody>
      </p:sp>
      <p:grpSp>
        <p:nvGrpSpPr>
          <p:cNvPr id="129027" name="Group 3"/>
          <p:cNvGrpSpPr>
            <a:grpSpLocks/>
          </p:cNvGrpSpPr>
          <p:nvPr/>
        </p:nvGrpSpPr>
        <p:grpSpPr bwMode="auto">
          <a:xfrm>
            <a:off x="1116013" y="1341438"/>
            <a:ext cx="7200900" cy="5307012"/>
            <a:chOff x="0" y="0"/>
            <a:chExt cx="5760" cy="4477"/>
          </a:xfrm>
        </p:grpSpPr>
        <p:pic>
          <p:nvPicPr>
            <p:cNvPr id="129028" name="Picture 4" descr="A2004033200404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3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9029" name="Text Box 5"/>
            <p:cNvSpPr txBox="1">
              <a:spLocks noChangeArrowheads="1"/>
            </p:cNvSpPr>
            <p:nvPr/>
          </p:nvSpPr>
          <p:spPr bwMode="auto">
            <a:xfrm>
              <a:off x="0" y="3885"/>
              <a:ext cx="5760" cy="5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>
                  <a:latin typeface="Comic Sans MS" pitchFamily="66" charset="0"/>
                </a:rPr>
                <a:t>Modis 8-day composite of Chlorophyll-a concentration for </a:t>
              </a:r>
            </a:p>
            <a:p>
              <a:pPr algn="ctr" eaLnBrk="0" hangingPunct="0"/>
              <a:r>
                <a:rPr lang="en-US" sz="2000">
                  <a:latin typeface="Comic Sans MS" pitchFamily="66" charset="0"/>
                </a:rPr>
                <a:t>2-10 February 2004</a:t>
              </a:r>
              <a:endParaRPr lang="en-GB" sz="2000">
                <a:latin typeface="Comic Sans MS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33375"/>
            <a:ext cx="8496300" cy="6191250"/>
          </a:xfrm>
        </p:spPr>
        <p:txBody>
          <a:bodyPr/>
          <a:lstStyle/>
          <a:p>
            <a:pPr marL="990600" lvl="1" indent="-533400" algn="l">
              <a:buFontTx/>
              <a:buAutoNum type="arabicPeriod"/>
            </a:pPr>
            <a:r>
              <a:rPr lang="en-ZA"/>
              <a:t>Western boundary currents typical widths of 100 km and typical speeds of 2 m s</a:t>
            </a:r>
            <a:r>
              <a:rPr lang="en-ZA" baseline="30000"/>
              <a:t>−1</a:t>
            </a:r>
            <a:r>
              <a:rPr lang="en-ZA"/>
              <a:t> and causes them to shed eddies frequently.</a:t>
            </a:r>
          </a:p>
        </p:txBody>
      </p:sp>
      <p:pic>
        <p:nvPicPr>
          <p:cNvPr id="130051" name="Picture 3" descr="adcp_vecmap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1773238"/>
            <a:ext cx="5616575" cy="48847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33375"/>
            <a:ext cx="8496300" cy="6191250"/>
          </a:xfrm>
        </p:spPr>
        <p:txBody>
          <a:bodyPr/>
          <a:lstStyle/>
          <a:p>
            <a:pPr marL="990600" lvl="1" indent="-533400" algn="l">
              <a:buFontTx/>
              <a:buAutoNum type="arabicPeriod"/>
            </a:pPr>
            <a:r>
              <a:rPr lang="en-ZA" sz="2000"/>
              <a:t>Western boundary currents are atmospheric </a:t>
            </a:r>
            <a:r>
              <a:rPr lang="en-ZA" sz="2000">
                <a:solidFill>
                  <a:srgbClr val="FF0000"/>
                </a:solidFill>
              </a:rPr>
              <a:t>heat sinks</a:t>
            </a:r>
            <a:r>
              <a:rPr lang="en-ZA" sz="2000"/>
              <a:t> if they move cold water toward the equator, which occurs in the subpolar gyres, and atmospheric </a:t>
            </a:r>
            <a:r>
              <a:rPr lang="en-ZA" sz="2000">
                <a:solidFill>
                  <a:srgbClr val="FF0000"/>
                </a:solidFill>
              </a:rPr>
              <a:t>heat sources</a:t>
            </a:r>
            <a:r>
              <a:rPr lang="en-ZA" sz="2000"/>
              <a:t> where they move tropical water into temperate regions, as in the subtropical gyres. </a:t>
            </a: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790700"/>
            <a:ext cx="8135937" cy="4591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3" name="Picture 3" descr="SSHA"/>
          <p:cNvPicPr>
            <a:picLocks noChangeAspect="1" noChangeArrowheads="1"/>
          </p:cNvPicPr>
          <p:nvPr>
            <p:ph type="ctrTitle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-323850" y="0"/>
            <a:ext cx="9467850" cy="5480050"/>
          </a:xfrm>
          <a:noFill/>
          <a:ln/>
        </p:spPr>
      </p:pic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735013" y="6040438"/>
            <a:ext cx="729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Sea Surface Height  – see the effects of western boundary currents as</a:t>
            </a:r>
          </a:p>
          <a:p>
            <a:r>
              <a:rPr lang="en-US"/>
              <a:t>high areas!! 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4140200" y="2708275"/>
            <a:ext cx="503238" cy="649288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7885113" y="2852738"/>
            <a:ext cx="647700" cy="7207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3419475" y="1125538"/>
            <a:ext cx="792163" cy="719137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7451725" y="1052513"/>
            <a:ext cx="1008063" cy="7207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900113" y="2565400"/>
            <a:ext cx="790575" cy="792163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East meets West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4148" name="Group 4"/>
          <p:cNvGrpSpPr>
            <a:grpSpLocks/>
          </p:cNvGrpSpPr>
          <p:nvPr/>
        </p:nvGrpSpPr>
        <p:grpSpPr bwMode="auto">
          <a:xfrm>
            <a:off x="611188" y="1216025"/>
            <a:ext cx="7740650" cy="5641975"/>
            <a:chOff x="68" y="38"/>
            <a:chExt cx="5647" cy="4631"/>
          </a:xfrm>
        </p:grpSpPr>
        <p:sp>
          <p:nvSpPr>
            <p:cNvPr id="134149" name="Text Box 5"/>
            <p:cNvSpPr txBox="1">
              <a:spLocks noChangeArrowheads="1"/>
            </p:cNvSpPr>
            <p:nvPr/>
          </p:nvSpPr>
          <p:spPr bwMode="auto">
            <a:xfrm>
              <a:off x="68" y="3843"/>
              <a:ext cx="5647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>
                  <a:latin typeface="Comic Sans MS" pitchFamily="66" charset="0"/>
                </a:rPr>
                <a:t>False-colour thermal infrared image portraying sea surface temperature of marine environment around southern Africa (Source: NOAA-16)</a:t>
              </a:r>
              <a:endParaRPr lang="en-GB" sz="2000">
                <a:latin typeface="Comic Sans MS" pitchFamily="66" charset="0"/>
              </a:endParaRPr>
            </a:p>
          </p:txBody>
        </p:sp>
        <p:pic>
          <p:nvPicPr>
            <p:cNvPr id="134150" name="Picture 6" descr="sa030515-at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9" y="38"/>
              <a:ext cx="4217" cy="3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2035" name="Picture 3"/>
          <p:cNvPicPr>
            <a:picLocks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11188" y="0"/>
            <a:ext cx="6913562" cy="677227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 descr="FG08_11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74675"/>
            <a:ext cx="6775450" cy="6283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sb0003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7825" y="0"/>
            <a:ext cx="4956175" cy="6858000"/>
          </a:xfrm>
          <a:prstGeom prst="rect">
            <a:avLst/>
          </a:prstGeom>
          <a:noFill/>
        </p:spPr>
      </p:pic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533400" y="1676400"/>
            <a:ext cx="2590800" cy="372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Char char="•"/>
            </a:pPr>
            <a:r>
              <a:rPr lang="en-US" sz="2800">
                <a:latin typeface="Comic Sans MS" pitchFamily="66" charset="0"/>
              </a:rPr>
              <a:t>Daily sea surface temperature off Cape Town in summer</a:t>
            </a:r>
          </a:p>
          <a:p>
            <a:pPr marL="190500" indent="-190500">
              <a:spcBef>
                <a:spcPct val="50000"/>
              </a:spcBef>
              <a:buFontTx/>
              <a:buChar char="•"/>
            </a:pPr>
            <a:r>
              <a:rPr lang="en-US" sz="2800">
                <a:latin typeface="Comic Sans MS" pitchFamily="66" charset="0"/>
              </a:rPr>
              <a:t>Coastal Upwelling</a:t>
            </a:r>
            <a:endParaRPr lang="en-GB" sz="2800">
              <a:latin typeface="Comic Sans MS" pitchFamily="66" charset="0"/>
            </a:endParaRPr>
          </a:p>
        </p:txBody>
      </p:sp>
      <p:pic>
        <p:nvPicPr>
          <p:cNvPr id="180228" name="Picture 4" descr="upwelling schemati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484313"/>
            <a:ext cx="6172200" cy="5132387"/>
          </a:xfrm>
          <a:prstGeom prst="rect">
            <a:avLst/>
          </a:prstGeom>
          <a:noFill/>
        </p:spPr>
      </p:pic>
      <p:sp>
        <p:nvSpPr>
          <p:cNvPr id="180229" name="Line 5"/>
          <p:cNvSpPr>
            <a:spLocks noChangeShapeType="1"/>
          </p:cNvSpPr>
          <p:nvPr/>
        </p:nvSpPr>
        <p:spPr bwMode="auto">
          <a:xfrm flipH="1" flipV="1">
            <a:off x="6732588" y="4652963"/>
            <a:ext cx="1152525" cy="576262"/>
          </a:xfrm>
          <a:prstGeom prst="line">
            <a:avLst/>
          </a:prstGeom>
          <a:noFill/>
          <a:ln w="63500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12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3314" name="Group 18"/>
          <p:cNvGrpSpPr>
            <a:grpSpLocks/>
          </p:cNvGrpSpPr>
          <p:nvPr/>
        </p:nvGrpSpPr>
        <p:grpSpPr bwMode="auto">
          <a:xfrm>
            <a:off x="395288" y="333375"/>
            <a:ext cx="5256212" cy="6184900"/>
            <a:chOff x="249" y="210"/>
            <a:chExt cx="3311" cy="3896"/>
          </a:xfrm>
        </p:grpSpPr>
        <p:pic>
          <p:nvPicPr>
            <p:cNvPr id="183300" name="Picture 4" descr="map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" y="210"/>
              <a:ext cx="3263" cy="3770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83303" name="Line 7"/>
            <p:cNvSpPr>
              <a:spLocks noChangeShapeType="1"/>
            </p:cNvSpPr>
            <p:nvPr/>
          </p:nvSpPr>
          <p:spPr bwMode="auto">
            <a:xfrm flipH="1" flipV="1">
              <a:off x="1354" y="2339"/>
              <a:ext cx="1106" cy="758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3304" name="Text Box 8"/>
            <p:cNvSpPr txBox="1">
              <a:spLocks noChangeArrowheads="1"/>
            </p:cNvSpPr>
            <p:nvPr/>
          </p:nvSpPr>
          <p:spPr bwMode="auto">
            <a:xfrm>
              <a:off x="340" y="3657"/>
              <a:ext cx="6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ZA" b="1">
                  <a:solidFill>
                    <a:srgbClr val="FF0000"/>
                  </a:solidFill>
                </a:rPr>
                <a:t>SE wind</a:t>
              </a:r>
            </a:p>
          </p:txBody>
        </p:sp>
        <p:sp>
          <p:nvSpPr>
            <p:cNvPr id="183305" name="Line 9"/>
            <p:cNvSpPr>
              <a:spLocks noChangeShapeType="1"/>
            </p:cNvSpPr>
            <p:nvPr/>
          </p:nvSpPr>
          <p:spPr bwMode="auto">
            <a:xfrm flipH="1" flipV="1">
              <a:off x="778" y="2676"/>
              <a:ext cx="1585" cy="101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3306" name="Line 10"/>
            <p:cNvSpPr>
              <a:spLocks noChangeShapeType="1"/>
            </p:cNvSpPr>
            <p:nvPr/>
          </p:nvSpPr>
          <p:spPr bwMode="auto">
            <a:xfrm flipH="1" flipV="1">
              <a:off x="537" y="3206"/>
              <a:ext cx="1345" cy="816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3307" name="Oval 11"/>
            <p:cNvSpPr>
              <a:spLocks noChangeArrowheads="1"/>
            </p:cNvSpPr>
            <p:nvPr/>
          </p:nvSpPr>
          <p:spPr bwMode="auto">
            <a:xfrm>
              <a:off x="2123" y="2508"/>
              <a:ext cx="672" cy="1598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08" name="Oval 12"/>
            <p:cNvSpPr>
              <a:spLocks noChangeArrowheads="1"/>
            </p:cNvSpPr>
            <p:nvPr/>
          </p:nvSpPr>
          <p:spPr bwMode="auto">
            <a:xfrm rot="1732871">
              <a:off x="249" y="1372"/>
              <a:ext cx="673" cy="1708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309" name="Oval 13"/>
            <p:cNvSpPr>
              <a:spLocks noChangeArrowheads="1"/>
            </p:cNvSpPr>
            <p:nvPr/>
          </p:nvSpPr>
          <p:spPr bwMode="auto">
            <a:xfrm rot="1238751">
              <a:off x="825" y="2171"/>
              <a:ext cx="673" cy="1598"/>
            </a:xfrm>
            <a:prstGeom prst="ellipse">
              <a:avLst/>
            </a:prstGeom>
            <a:solidFill>
              <a:srgbClr val="FF0000">
                <a:alpha val="39000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83311" name="Picture 15" descr="ship20009"/>
          <p:cNvPicPr>
            <a:picLocks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924300" y="0"/>
            <a:ext cx="5219700" cy="3690938"/>
          </a:xfrm>
          <a:noFill/>
          <a:ln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5360" name="Group 16"/>
          <p:cNvGrpSpPr>
            <a:grpSpLocks/>
          </p:cNvGrpSpPr>
          <p:nvPr/>
        </p:nvGrpSpPr>
        <p:grpSpPr bwMode="auto">
          <a:xfrm>
            <a:off x="-252413" y="0"/>
            <a:ext cx="6673851" cy="6669088"/>
            <a:chOff x="672" y="119"/>
            <a:chExt cx="4204" cy="4201"/>
          </a:xfrm>
        </p:grpSpPr>
        <p:sp>
          <p:nvSpPr>
            <p:cNvPr id="185349" name="Text Box 5"/>
            <p:cNvSpPr txBox="1">
              <a:spLocks noChangeArrowheads="1"/>
            </p:cNvSpPr>
            <p:nvPr/>
          </p:nvSpPr>
          <p:spPr bwMode="auto">
            <a:xfrm>
              <a:off x="839" y="935"/>
              <a:ext cx="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ZA" b="1"/>
                <a:t>NW wind</a:t>
              </a:r>
            </a:p>
          </p:txBody>
        </p:sp>
        <p:grpSp>
          <p:nvGrpSpPr>
            <p:cNvPr id="185355" name="Group 11"/>
            <p:cNvGrpSpPr>
              <a:grpSpLocks/>
            </p:cNvGrpSpPr>
            <p:nvPr/>
          </p:nvGrpSpPr>
          <p:grpSpPr bwMode="auto">
            <a:xfrm>
              <a:off x="864" y="119"/>
              <a:ext cx="4012" cy="4201"/>
              <a:chOff x="1066" y="0"/>
              <a:chExt cx="3806" cy="4201"/>
            </a:xfrm>
          </p:grpSpPr>
          <p:pic>
            <p:nvPicPr>
              <p:cNvPr id="185347" name="Picture 3" descr="map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791" y="0"/>
                <a:ext cx="3081" cy="4065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185348" name="Line 4"/>
              <p:cNvSpPr>
                <a:spLocks noChangeShapeType="1"/>
              </p:cNvSpPr>
              <p:nvPr/>
            </p:nvSpPr>
            <p:spPr bwMode="auto">
              <a:xfrm>
                <a:off x="1701" y="1207"/>
                <a:ext cx="1088" cy="1089"/>
              </a:xfrm>
              <a:prstGeom prst="line">
                <a:avLst/>
              </a:prstGeom>
              <a:noFill/>
              <a:ln w="63500">
                <a:solidFill>
                  <a:schemeClr val="tx2"/>
                </a:solidFill>
                <a:prstDash val="dash"/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50" name="Line 6"/>
              <p:cNvSpPr>
                <a:spLocks noChangeShapeType="1"/>
              </p:cNvSpPr>
              <p:nvPr/>
            </p:nvSpPr>
            <p:spPr bwMode="auto">
              <a:xfrm>
                <a:off x="1066" y="1570"/>
                <a:ext cx="1179" cy="1089"/>
              </a:xfrm>
              <a:prstGeom prst="line">
                <a:avLst/>
              </a:prstGeom>
              <a:noFill/>
              <a:ln w="63500">
                <a:solidFill>
                  <a:schemeClr val="tx2"/>
                </a:solidFill>
                <a:prstDash val="dash"/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52" name="Oval 8"/>
              <p:cNvSpPr>
                <a:spLocks noChangeArrowheads="1"/>
              </p:cNvSpPr>
              <p:nvPr/>
            </p:nvSpPr>
            <p:spPr bwMode="auto">
              <a:xfrm>
                <a:off x="3515" y="2478"/>
                <a:ext cx="635" cy="1723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53" name="Oval 9"/>
              <p:cNvSpPr>
                <a:spLocks noChangeArrowheads="1"/>
              </p:cNvSpPr>
              <p:nvPr/>
            </p:nvSpPr>
            <p:spPr bwMode="auto">
              <a:xfrm rot="1732871">
                <a:off x="1746" y="1253"/>
                <a:ext cx="635" cy="1842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54" name="Oval 10"/>
              <p:cNvSpPr>
                <a:spLocks noChangeArrowheads="1"/>
              </p:cNvSpPr>
              <p:nvPr/>
            </p:nvSpPr>
            <p:spPr bwMode="auto">
              <a:xfrm rot="2214587">
                <a:off x="2336" y="2115"/>
                <a:ext cx="635" cy="1723"/>
              </a:xfrm>
              <a:prstGeom prst="ellipse">
                <a:avLst/>
              </a:prstGeom>
              <a:solidFill>
                <a:schemeClr val="accent2">
                  <a:alpha val="39000"/>
                </a:schemeClr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5351" name="Line 7"/>
            <p:cNvSpPr>
              <a:spLocks noChangeShapeType="1"/>
            </p:cNvSpPr>
            <p:nvPr/>
          </p:nvSpPr>
          <p:spPr bwMode="auto">
            <a:xfrm>
              <a:off x="672" y="2324"/>
              <a:ext cx="1196" cy="1026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5357" name="Picture 13" descr="050901_06"/>
          <p:cNvPicPr>
            <a:picLocks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851275" y="0"/>
            <a:ext cx="5292725" cy="3790950"/>
          </a:xfrm>
          <a:noFill/>
          <a:ln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8419" name="Group 3"/>
          <p:cNvGrpSpPr>
            <a:grpSpLocks/>
          </p:cNvGrpSpPr>
          <p:nvPr/>
        </p:nvGrpSpPr>
        <p:grpSpPr bwMode="auto">
          <a:xfrm>
            <a:off x="395288" y="333375"/>
            <a:ext cx="5256212" cy="6184900"/>
            <a:chOff x="249" y="210"/>
            <a:chExt cx="3311" cy="3896"/>
          </a:xfrm>
        </p:grpSpPr>
        <p:pic>
          <p:nvPicPr>
            <p:cNvPr id="188420" name="Picture 4" descr="map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" y="210"/>
              <a:ext cx="3263" cy="3770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88421" name="Line 5"/>
            <p:cNvSpPr>
              <a:spLocks noChangeShapeType="1"/>
            </p:cNvSpPr>
            <p:nvPr/>
          </p:nvSpPr>
          <p:spPr bwMode="auto">
            <a:xfrm flipH="1" flipV="1">
              <a:off x="1354" y="2339"/>
              <a:ext cx="1106" cy="758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8422" name="Text Box 6"/>
            <p:cNvSpPr txBox="1">
              <a:spLocks noChangeArrowheads="1"/>
            </p:cNvSpPr>
            <p:nvPr/>
          </p:nvSpPr>
          <p:spPr bwMode="auto">
            <a:xfrm>
              <a:off x="340" y="3657"/>
              <a:ext cx="6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ZA" b="1">
                  <a:solidFill>
                    <a:srgbClr val="FF0000"/>
                  </a:solidFill>
                </a:rPr>
                <a:t>SE wind</a:t>
              </a:r>
            </a:p>
          </p:txBody>
        </p:sp>
        <p:sp>
          <p:nvSpPr>
            <p:cNvPr id="188423" name="Line 7"/>
            <p:cNvSpPr>
              <a:spLocks noChangeShapeType="1"/>
            </p:cNvSpPr>
            <p:nvPr/>
          </p:nvSpPr>
          <p:spPr bwMode="auto">
            <a:xfrm flipH="1" flipV="1">
              <a:off x="778" y="2676"/>
              <a:ext cx="1585" cy="101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8424" name="Line 8"/>
            <p:cNvSpPr>
              <a:spLocks noChangeShapeType="1"/>
            </p:cNvSpPr>
            <p:nvPr/>
          </p:nvSpPr>
          <p:spPr bwMode="auto">
            <a:xfrm flipH="1" flipV="1">
              <a:off x="537" y="3206"/>
              <a:ext cx="1345" cy="816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8425" name="Oval 9"/>
            <p:cNvSpPr>
              <a:spLocks noChangeArrowheads="1"/>
            </p:cNvSpPr>
            <p:nvPr/>
          </p:nvSpPr>
          <p:spPr bwMode="auto">
            <a:xfrm>
              <a:off x="2123" y="2508"/>
              <a:ext cx="672" cy="1598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426" name="Oval 10"/>
            <p:cNvSpPr>
              <a:spLocks noChangeArrowheads="1"/>
            </p:cNvSpPr>
            <p:nvPr/>
          </p:nvSpPr>
          <p:spPr bwMode="auto">
            <a:xfrm rot="1732871">
              <a:off x="249" y="1372"/>
              <a:ext cx="673" cy="1708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427" name="Oval 11"/>
            <p:cNvSpPr>
              <a:spLocks noChangeArrowheads="1"/>
            </p:cNvSpPr>
            <p:nvPr/>
          </p:nvSpPr>
          <p:spPr bwMode="auto">
            <a:xfrm rot="1238751">
              <a:off x="825" y="2171"/>
              <a:ext cx="673" cy="1598"/>
            </a:xfrm>
            <a:prstGeom prst="ellipse">
              <a:avLst/>
            </a:prstGeom>
            <a:solidFill>
              <a:srgbClr val="FF0000">
                <a:alpha val="39000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88428" name="Picture 12" descr="ship20009"/>
          <p:cNvPicPr>
            <a:picLocks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924300" y="0"/>
            <a:ext cx="5219700" cy="3690938"/>
          </a:xfrm>
          <a:noFill/>
          <a:ln/>
        </p:spPr>
      </p:pic>
      <p:pic>
        <p:nvPicPr>
          <p:cNvPr id="188430" name="Picture 14" descr="synoptic chart"/>
          <p:cNvPicPr>
            <a:picLocks noChangeAspect="1" noChangeArrowheads="1"/>
          </p:cNvPicPr>
          <p:nvPr>
            <p:ph idx="1"/>
          </p:nvPr>
        </p:nvPicPr>
        <p:blipFill>
          <a:blip r:embed="rId4" cstate="print"/>
          <a:srcRect r="3351"/>
          <a:stretch>
            <a:fillRect/>
          </a:stretch>
        </p:blipFill>
        <p:spPr>
          <a:xfrm>
            <a:off x="3924300" y="3006725"/>
            <a:ext cx="5219700" cy="35179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4972</TotalTime>
  <Words>458</Words>
  <Application>Microsoft Office PowerPoint</Application>
  <PresentationFormat>On-screen Show (4:3)</PresentationFormat>
  <Paragraphs>72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Verdana</vt:lpstr>
      <vt:lpstr>Comic Sans MS</vt:lpstr>
      <vt:lpstr>Times New Roman</vt:lpstr>
      <vt:lpstr>Times</vt:lpstr>
      <vt:lpstr>Symbol</vt:lpstr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East meets West</vt:lpstr>
      <vt:lpstr>Slide 12</vt:lpstr>
      <vt:lpstr>Eastern vs Western Boundary currents</vt:lpstr>
      <vt:lpstr>Slide 14</vt:lpstr>
      <vt:lpstr>Slide 15</vt:lpstr>
      <vt:lpstr>Slide 16</vt:lpstr>
      <vt:lpstr>Eastern Boundary Currents</vt:lpstr>
      <vt:lpstr>Slide 18</vt:lpstr>
      <vt:lpstr>Eastern boundary currents are characterized by:</vt:lpstr>
      <vt:lpstr>Eastern boundary currents are characterized by:</vt:lpstr>
      <vt:lpstr>Eastern boundary currents are characterized by:</vt:lpstr>
      <vt:lpstr>Eastern boundary currents are characterized by:</vt:lpstr>
      <vt:lpstr>Slide 23</vt:lpstr>
      <vt:lpstr>Western Boundary Currents</vt:lpstr>
      <vt:lpstr>Slide 25</vt:lpstr>
      <vt:lpstr>Slide 26</vt:lpstr>
      <vt:lpstr>Western Boundary Currents </vt:lpstr>
      <vt:lpstr>Western Boundary Currents</vt:lpstr>
      <vt:lpstr>Slide 29</vt:lpstr>
      <vt:lpstr>Slide 30</vt:lpstr>
      <vt:lpstr>Slide 31</vt:lpstr>
      <vt:lpstr>Slide 32</vt:lpstr>
      <vt:lpstr>Slide 33</vt:lpstr>
      <vt:lpstr>East meets West</vt:lpstr>
    </vt:vector>
  </TitlesOfParts>
  <Company>UNIVERSITY OF CAPE TOWN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New Win User</dc:creator>
  <cp:lastModifiedBy>isabelle</cp:lastModifiedBy>
  <cp:revision>142</cp:revision>
  <dcterms:created xsi:type="dcterms:W3CDTF">2006-04-28T06:58:58Z</dcterms:created>
  <dcterms:modified xsi:type="dcterms:W3CDTF">2014-03-20T19:01:25Z</dcterms:modified>
</cp:coreProperties>
</file>